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7"/>
  </p:handoutMasterIdLst>
  <p:sldIdLst>
    <p:sldId id="256" r:id="rId2"/>
    <p:sldId id="258" r:id="rId3"/>
    <p:sldId id="260" r:id="rId4"/>
    <p:sldId id="277" r:id="rId5"/>
    <p:sldId id="278" r:id="rId6"/>
    <p:sldId id="279" r:id="rId7"/>
    <p:sldId id="280" r:id="rId8"/>
    <p:sldId id="281" r:id="rId9"/>
    <p:sldId id="282" r:id="rId10"/>
    <p:sldId id="283" r:id="rId11"/>
    <p:sldId id="261" r:id="rId12"/>
    <p:sldId id="263" r:id="rId13"/>
    <p:sldId id="262" r:id="rId14"/>
    <p:sldId id="264" r:id="rId15"/>
    <p:sldId id="266" r:id="rId16"/>
    <p:sldId id="265" r:id="rId17"/>
    <p:sldId id="267" r:id="rId18"/>
    <p:sldId id="268" r:id="rId19"/>
    <p:sldId id="273" r:id="rId20"/>
    <p:sldId id="269" r:id="rId21"/>
    <p:sldId id="274" r:id="rId22"/>
    <p:sldId id="271" r:id="rId23"/>
    <p:sldId id="270" r:id="rId24"/>
    <p:sldId id="272" r:id="rId25"/>
    <p:sldId id="27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103" d="100"/>
          <a:sy n="103" d="100"/>
        </p:scale>
        <p:origin x="234" y="108"/>
      </p:cViewPr>
      <p:guideLst>
        <p:guide orient="horz" pos="2160"/>
        <p:guide pos="2880"/>
      </p:guideLst>
    </p:cSldViewPr>
  </p:slideViewPr>
  <p:outlineViewPr>
    <p:cViewPr>
      <p:scale>
        <a:sx n="33" d="100"/>
        <a:sy n="33" d="100"/>
      </p:scale>
      <p:origin x="0" y="502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C36A7F-2CE9-4617-A6B0-4FA7959FF30C}" type="datetimeFigureOut">
              <a:rPr lang="en-US" smtClean="0"/>
              <a:t>6/26/2017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6F9AA9-5DC7-48E5-88AC-52B017CF9D29}" type="slidenum">
              <a:rPr lang="en-US" smtClean="0"/>
              <a:t>‹#›</a:t>
            </a:fld>
            <a:endParaRPr lang="en-US"/>
          </a:p>
        </p:txBody>
      </p:sp>
    </p:spTree>
    <p:extLst>
      <p:ext uri="{BB962C8B-B14F-4D97-AF65-F5344CB8AC3E}">
        <p14:creationId xmlns:p14="http://schemas.microsoft.com/office/powerpoint/2010/main" val="424726244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6/26/2017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28A4946-AD66-430C-BCFB-FA57D5D61D5D}" type="datetimeFigureOut">
              <a:rPr lang="en-US" smtClean="0"/>
              <a:t>6/26/2017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0CBF3DC-AFEA-45D6-A179-2BB101B75AF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4.xml"/><Relationship Id="rId4" Type="http://schemas.openxmlformats.org/officeDocument/2006/relationships/image" Target="../media/image32.jpg"/></Relationships>
</file>

<file path=ppt/slides/_rels/slide2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image" Target="../media/image41.gif"/></Relationships>
</file>

<file path=ppt/slides/_rels/slide25.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52400"/>
            <a:ext cx="7406640" cy="1472184"/>
          </a:xfrm>
        </p:spPr>
        <p:txBody>
          <a:bodyPr/>
          <a:lstStyle/>
          <a:p>
            <a:r>
              <a:rPr lang="en-US" dirty="0" smtClean="0">
                <a:solidFill>
                  <a:srgbClr val="FFC000"/>
                </a:solidFill>
              </a:rPr>
              <a:t>Mr. Henry’s US VA History Class, </a:t>
            </a:r>
            <a:r>
              <a:rPr lang="en-US" dirty="0" smtClean="0">
                <a:solidFill>
                  <a:srgbClr val="FFC000"/>
                </a:solidFill>
              </a:rPr>
              <a:t>Summer School </a:t>
            </a:r>
            <a:r>
              <a:rPr lang="en-US" dirty="0" smtClean="0">
                <a:solidFill>
                  <a:srgbClr val="FFC000"/>
                </a:solidFill>
              </a:rPr>
              <a:t>2017 - GRHS</a:t>
            </a:r>
            <a:endParaRPr lang="en-US" dirty="0">
              <a:solidFill>
                <a:srgbClr val="FFC000"/>
              </a:solidFill>
            </a:endParaRPr>
          </a:p>
        </p:txBody>
      </p:sp>
      <p:sp>
        <p:nvSpPr>
          <p:cNvPr id="3" name="Subtitle 2"/>
          <p:cNvSpPr>
            <a:spLocks noGrp="1"/>
          </p:cNvSpPr>
          <p:nvPr>
            <p:ph type="subTitle" idx="1"/>
          </p:nvPr>
        </p:nvSpPr>
        <p:spPr>
          <a:xfrm>
            <a:off x="1143000" y="1828800"/>
            <a:ext cx="8001000" cy="1773864"/>
          </a:xfrm>
        </p:spPr>
        <p:txBody>
          <a:bodyPr/>
          <a:lstStyle/>
          <a:p>
            <a:r>
              <a:rPr lang="en-US" dirty="0" smtClean="0"/>
              <a:t>US History from Pre-Columbian America to the Present</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2335480"/>
            <a:ext cx="3209059" cy="412593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2335480"/>
            <a:ext cx="3209059" cy="412593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557346">
            <a:off x="3900057" y="3260873"/>
            <a:ext cx="2166937" cy="1512767"/>
          </a:xfrm>
          <a:prstGeom prst="rect">
            <a:avLst/>
          </a:prstGeom>
        </p:spPr>
      </p:pic>
    </p:spTree>
    <p:extLst>
      <p:ext uri="{BB962C8B-B14F-4D97-AF65-F5344CB8AC3E}">
        <p14:creationId xmlns:p14="http://schemas.microsoft.com/office/powerpoint/2010/main" val="31945240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lstStyle/>
          <a:p>
            <a:r>
              <a:rPr lang="en-US" dirty="0" smtClean="0">
                <a:solidFill>
                  <a:srgbClr val="FFC000"/>
                </a:solidFill>
              </a:rPr>
              <a:t>Unit Six: The Civil War </a:t>
            </a:r>
            <a:endParaRPr lang="en-US" dirty="0">
              <a:solidFill>
                <a:srgbClr val="FFC000"/>
              </a:solidFill>
            </a:endParaRPr>
          </a:p>
        </p:txBody>
      </p:sp>
      <p:sp>
        <p:nvSpPr>
          <p:cNvPr id="3" name="Content Placeholder 2"/>
          <p:cNvSpPr>
            <a:spLocks noGrp="1"/>
          </p:cNvSpPr>
          <p:nvPr>
            <p:ph sz="half" idx="1"/>
          </p:nvPr>
        </p:nvSpPr>
        <p:spPr>
          <a:xfrm>
            <a:off x="1066800" y="1524000"/>
            <a:ext cx="3200400" cy="4953000"/>
          </a:xfrm>
        </p:spPr>
        <p:txBody>
          <a:bodyPr>
            <a:normAutofit fontScale="70000" lnSpcReduction="20000"/>
          </a:bodyPr>
          <a:lstStyle/>
          <a:p>
            <a:pPr marL="82296" indent="0">
              <a:buNone/>
            </a:pPr>
            <a:r>
              <a:rPr lang="en-US" dirty="0" smtClean="0"/>
              <a:t>The causes of, the conduct of, and the profound implications of the United States Civil War will be discussed during this lengthy unit.  Much of the fighting of the Civil War took place in Virginia, and we will spend a significant portion of our time studying the war attempting to unravel the unique circumstances of Virginia’s secession – or partial secession – and the influence of critical events in the Civil War on the state of Virginia and even our own region within the commonwealth.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1828800"/>
            <a:ext cx="4450958" cy="3886200"/>
          </a:xfrm>
        </p:spPr>
      </p:pic>
    </p:spTree>
    <p:extLst>
      <p:ext uri="{BB962C8B-B14F-4D97-AF65-F5344CB8AC3E}">
        <p14:creationId xmlns:p14="http://schemas.microsoft.com/office/powerpoint/2010/main" val="1085876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C000"/>
                </a:solidFill>
              </a:rPr>
              <a:t>…and Reconstruction</a:t>
            </a:r>
            <a:endParaRPr lang="en-US" dirty="0">
              <a:solidFill>
                <a:srgbClr val="FFC000"/>
              </a:solidFill>
            </a:endParaRPr>
          </a:p>
        </p:txBody>
      </p:sp>
      <p:sp>
        <p:nvSpPr>
          <p:cNvPr id="3" name="Content Placeholder 2"/>
          <p:cNvSpPr>
            <a:spLocks noGrp="1"/>
          </p:cNvSpPr>
          <p:nvPr>
            <p:ph sz="half" idx="1"/>
          </p:nvPr>
        </p:nvSpPr>
        <p:spPr>
          <a:xfrm>
            <a:off x="1066800" y="1676400"/>
            <a:ext cx="2514600" cy="4724400"/>
          </a:xfrm>
        </p:spPr>
        <p:txBody>
          <a:bodyPr>
            <a:noAutofit/>
          </a:bodyPr>
          <a:lstStyle/>
          <a:p>
            <a:pPr marL="82296" indent="0">
              <a:buNone/>
            </a:pPr>
            <a:r>
              <a:rPr lang="en-US" sz="1600" dirty="0" smtClean="0"/>
              <a:t>The Reconstruction is a topic which certainly merits it’s own unit, given the implications of the nation’s rejoinder.  While the amendments passed and the advocacy for civil rights generated by the Radical Republicans during this period were significant, most of the gains were undermined by a failure of resolve on the part of the national government to follow through on enforcing the edicts. </a:t>
            </a: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81400" y="1905000"/>
            <a:ext cx="5368262" cy="4179158"/>
          </a:xfrm>
        </p:spPr>
      </p:pic>
    </p:spTree>
    <p:extLst>
      <p:ext uri="{BB962C8B-B14F-4D97-AF65-F5344CB8AC3E}">
        <p14:creationId xmlns:p14="http://schemas.microsoft.com/office/powerpoint/2010/main" val="21555172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Seven: Invention, Industry, Business, and Labor</a:t>
            </a:r>
            <a:endParaRPr lang="en-US" dirty="0">
              <a:solidFill>
                <a:srgbClr val="FFC000"/>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90427" y="1524000"/>
            <a:ext cx="3230445" cy="4664075"/>
          </a:xfrm>
        </p:spPr>
      </p:pic>
      <p:pic>
        <p:nvPicPr>
          <p:cNvPr id="11" name="Content Placeholder 10"/>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47800" y="1524000"/>
            <a:ext cx="3657600" cy="2972316"/>
          </a:xfrm>
        </p:spPr>
      </p:pic>
      <p:sp>
        <p:nvSpPr>
          <p:cNvPr id="13" name="Rounded Rectangle 12"/>
          <p:cNvSpPr/>
          <p:nvPr/>
        </p:nvSpPr>
        <p:spPr>
          <a:xfrm>
            <a:off x="1295400" y="4648200"/>
            <a:ext cx="4038600" cy="16002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While the great industrialist of the late 1800s gained wealth and influence, labor unions formed to demand and end to child labor, higher wages, safer working conditions, and the 8-hour day.</a:t>
            </a:r>
            <a:endParaRPr lang="en-US" dirty="0"/>
          </a:p>
        </p:txBody>
      </p:sp>
    </p:spTree>
    <p:extLst>
      <p:ext uri="{BB962C8B-B14F-4D97-AF65-F5344CB8AC3E}">
        <p14:creationId xmlns:p14="http://schemas.microsoft.com/office/powerpoint/2010/main" val="42782995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rgbClr val="FFC000"/>
                </a:solidFill>
              </a:rPr>
              <a:t>…and Settling the West</a:t>
            </a:r>
            <a:endParaRPr lang="en-US" dirty="0">
              <a:solidFill>
                <a:srgbClr val="FFC000"/>
              </a:solidFill>
            </a:endParaRP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1828800"/>
            <a:ext cx="2702681" cy="32766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743200" y="1447800"/>
            <a:ext cx="5728724" cy="3874701"/>
          </a:xfrm>
        </p:spPr>
      </p:pic>
      <p:sp>
        <p:nvSpPr>
          <p:cNvPr id="9" name="Rounded Rectangle 8"/>
          <p:cNvSpPr/>
          <p:nvPr/>
        </p:nvSpPr>
        <p:spPr>
          <a:xfrm>
            <a:off x="2514600" y="5715000"/>
            <a:ext cx="6400800" cy="8382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In the late 1800s, a diverse group of Americans settled in the West.  Both conflict and cooperation characterized the Frontier.</a:t>
            </a:r>
            <a:endParaRPr lang="en-US" dirty="0"/>
          </a:p>
        </p:txBody>
      </p:sp>
    </p:spTree>
    <p:extLst>
      <p:ext uri="{BB962C8B-B14F-4D97-AF65-F5344CB8AC3E}">
        <p14:creationId xmlns:p14="http://schemas.microsoft.com/office/powerpoint/2010/main" val="1568960801"/>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8019288" cy="1143000"/>
          </a:xfrm>
        </p:spPr>
        <p:txBody>
          <a:bodyPr>
            <a:normAutofit fontScale="90000"/>
          </a:bodyPr>
          <a:lstStyle/>
          <a:p>
            <a:r>
              <a:rPr lang="en-US" dirty="0" smtClean="0">
                <a:solidFill>
                  <a:srgbClr val="FFC000"/>
                </a:solidFill>
              </a:rPr>
              <a:t>Unit Eight: Immigration, Urbanization, and Progressive Reforms</a:t>
            </a:r>
            <a:endParaRPr lang="en-US" dirty="0">
              <a:solidFill>
                <a:srgbClr val="FFC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6712" y="2143125"/>
            <a:ext cx="7096125" cy="3409950"/>
          </a:xfrm>
        </p:spPr>
      </p:pic>
      <p:sp>
        <p:nvSpPr>
          <p:cNvPr id="3" name="Rounded Rectangle 2"/>
          <p:cNvSpPr/>
          <p:nvPr/>
        </p:nvSpPr>
        <p:spPr>
          <a:xfrm>
            <a:off x="1600200" y="5791200"/>
            <a:ext cx="7315200" cy="762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Immigration, urbanization, and the origins of progressive reform in the USA.</a:t>
            </a:r>
            <a:endParaRPr lang="en-US" dirty="0"/>
          </a:p>
        </p:txBody>
      </p:sp>
    </p:spTree>
    <p:extLst>
      <p:ext uri="{BB962C8B-B14F-4D97-AF65-F5344CB8AC3E}">
        <p14:creationId xmlns:p14="http://schemas.microsoft.com/office/powerpoint/2010/main" val="44805763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lstStyle/>
          <a:p>
            <a:r>
              <a:rPr lang="en-US" dirty="0" smtClean="0"/>
              <a:t>…</a:t>
            </a:r>
            <a:r>
              <a:rPr lang="en-US" dirty="0" smtClean="0">
                <a:solidFill>
                  <a:srgbClr val="FFC000"/>
                </a:solidFill>
              </a:rPr>
              <a:t>Progressive reforms </a:t>
            </a:r>
            <a:endParaRPr lang="en-US" dirty="0">
              <a:solidFill>
                <a:srgbClr val="FFC000"/>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447800"/>
            <a:ext cx="7499350" cy="3624945"/>
          </a:xfrm>
        </p:spPr>
      </p:pic>
      <p:sp>
        <p:nvSpPr>
          <p:cNvPr id="3" name="Rounded Rectangle 2"/>
          <p:cNvSpPr/>
          <p:nvPr/>
        </p:nvSpPr>
        <p:spPr>
          <a:xfrm>
            <a:off x="1295400" y="5105400"/>
            <a:ext cx="7543800" cy="16764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Prohibition may not have lasted, but the woman’s suffrage movement did.  The expansion of democracy – through both local and national movements (17</a:t>
            </a:r>
            <a:r>
              <a:rPr lang="en-US" baseline="30000" dirty="0" smtClean="0"/>
              <a:t>th</a:t>
            </a:r>
            <a:r>
              <a:rPr lang="en-US" dirty="0" smtClean="0"/>
              <a:t> Amendment, 19</a:t>
            </a:r>
            <a:r>
              <a:rPr lang="en-US" baseline="30000" dirty="0" smtClean="0"/>
              <a:t>th</a:t>
            </a:r>
            <a:r>
              <a:rPr lang="en-US" dirty="0" smtClean="0"/>
              <a:t> Amendment) is featured in this unit, as are social and economic reforms (child labor laws, consumer safety, income tax reform, and the “</a:t>
            </a:r>
            <a:r>
              <a:rPr lang="en-US" dirty="0" err="1" smtClean="0"/>
              <a:t>trustbusting</a:t>
            </a:r>
            <a:r>
              <a:rPr lang="en-US" dirty="0" smtClean="0"/>
              <a:t>” efforts of Theodore Roosevelt and William Howard Taft.)</a:t>
            </a:r>
            <a:endParaRPr lang="en-US" dirty="0"/>
          </a:p>
        </p:txBody>
      </p:sp>
    </p:spTree>
    <p:extLst>
      <p:ext uri="{BB962C8B-B14F-4D97-AF65-F5344CB8AC3E}">
        <p14:creationId xmlns:p14="http://schemas.microsoft.com/office/powerpoint/2010/main" val="12715750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924007" cy="1143000"/>
          </a:xfrm>
        </p:spPr>
        <p:txBody>
          <a:bodyPr>
            <a:normAutofit fontScale="90000"/>
          </a:bodyPr>
          <a:lstStyle/>
          <a:p>
            <a:pPr algn="ctr"/>
            <a:r>
              <a:rPr lang="en-US" dirty="0" smtClean="0">
                <a:solidFill>
                  <a:srgbClr val="FFC000"/>
                </a:solidFill>
              </a:rPr>
              <a:t>Unit Nine: The Spanish-American War, Latin American Policy, and WW I.  </a:t>
            </a:r>
            <a:endParaRPr lang="en-US" dirty="0">
              <a:solidFill>
                <a:srgbClr val="FFC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447800"/>
            <a:ext cx="4276471" cy="31242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3146120"/>
            <a:ext cx="3438922" cy="3562371"/>
          </a:xfrm>
          <a:prstGeom prst="rect">
            <a:avLst/>
          </a:prstGeom>
        </p:spPr>
      </p:pic>
      <p:sp>
        <p:nvSpPr>
          <p:cNvPr id="5" name="Rounded Rectangle 4"/>
          <p:cNvSpPr/>
          <p:nvPr/>
        </p:nvSpPr>
        <p:spPr>
          <a:xfrm>
            <a:off x="1066800" y="4667250"/>
            <a:ext cx="4362450" cy="192405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Spanish-American War, imperialism in the Pacific, policies toward Latin America, and the emergence of the United States as a world power are chronicled in the unit.</a:t>
            </a:r>
            <a:endParaRPr lang="en-US" dirty="0"/>
          </a:p>
        </p:txBody>
      </p:sp>
      <p:sp>
        <p:nvSpPr>
          <p:cNvPr id="7" name="Rectangle 6"/>
          <p:cNvSpPr/>
          <p:nvPr/>
        </p:nvSpPr>
        <p:spPr>
          <a:xfrm>
            <a:off x="5429250" y="1629251"/>
            <a:ext cx="3485357" cy="1723549"/>
          </a:xfrm>
          <a:prstGeom prst="rect">
            <a:avLst/>
          </a:prstGeom>
        </p:spPr>
        <p:txBody>
          <a:bodyPr wrap="square">
            <a:spAutoFit/>
          </a:bodyPr>
          <a:lstStyle/>
          <a:p>
            <a: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t>Yellow </a:t>
            </a:r>
            <a:b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br>
            <a: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t>Journalism</a:t>
            </a:r>
            <a:b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br>
            <a:endParaRPr lang="en-US" dirty="0"/>
          </a:p>
        </p:txBody>
      </p:sp>
    </p:spTree>
    <p:extLst>
      <p:ext uri="{BB962C8B-B14F-4D97-AF65-F5344CB8AC3E}">
        <p14:creationId xmlns:p14="http://schemas.microsoft.com/office/powerpoint/2010/main" val="208591833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…and World War </a:t>
            </a:r>
            <a:r>
              <a:rPr lang="en-US" dirty="0">
                <a:solidFill>
                  <a:srgbClr val="FFC000"/>
                </a:solidFill>
              </a:rPr>
              <a:t>I</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447800"/>
            <a:ext cx="5856966" cy="4800600"/>
          </a:xfrm>
        </p:spPr>
      </p:pic>
      <p:sp>
        <p:nvSpPr>
          <p:cNvPr id="6" name="Rounded Rectangle 5"/>
          <p:cNvSpPr/>
          <p:nvPr/>
        </p:nvSpPr>
        <p:spPr>
          <a:xfrm>
            <a:off x="7162800" y="1371600"/>
            <a:ext cx="1828800" cy="4953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400" dirty="0" smtClean="0"/>
              <a:t>The United States’ involvement in the “Great War” was brief, but decisive.  President Woodrow Wilson’s failed effort to craft a lasting peace in the aftermath of the war is as much a theme to this unit as the participation of the “doughboy” Americans.  The failure to resolve Europe’s underlying economic and political problems, unfortunately, played a large part in engendering conflict 20 years later.</a:t>
            </a:r>
            <a:endParaRPr lang="en-US" sz="1400" dirty="0"/>
          </a:p>
        </p:txBody>
      </p:sp>
    </p:spTree>
    <p:extLst>
      <p:ext uri="{BB962C8B-B14F-4D97-AF65-F5344CB8AC3E}">
        <p14:creationId xmlns:p14="http://schemas.microsoft.com/office/powerpoint/2010/main" val="1596462601"/>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Ten: The 1920s and the 1930s - </a:t>
            </a:r>
            <a:br>
              <a:rPr lang="en-US" dirty="0" smtClean="0">
                <a:solidFill>
                  <a:srgbClr val="FFC000"/>
                </a:solidFill>
              </a:rPr>
            </a:br>
            <a:r>
              <a:rPr lang="en-US" dirty="0" smtClean="0">
                <a:solidFill>
                  <a:srgbClr val="FFC000"/>
                </a:solidFill>
              </a:rPr>
              <a:t>   America Goes from Boom …</a:t>
            </a:r>
            <a:endParaRPr lang="en-US" dirty="0">
              <a:solidFill>
                <a:srgbClr val="FFC000"/>
              </a:solidFill>
            </a:endParaRPr>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49679" y="1676400"/>
            <a:ext cx="2811438" cy="3183953"/>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39733" y="1676400"/>
            <a:ext cx="4275667" cy="3206751"/>
          </a:xfrm>
        </p:spPr>
      </p:pic>
      <p:sp>
        <p:nvSpPr>
          <p:cNvPr id="6" name="Rounded Rectangle 5"/>
          <p:cNvSpPr/>
          <p:nvPr/>
        </p:nvSpPr>
        <p:spPr>
          <a:xfrm>
            <a:off x="1347592" y="5257800"/>
            <a:ext cx="7543800" cy="10668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Liberated women of the 1920s (flappers!), Henry Ford, the “Tin </a:t>
            </a:r>
            <a:r>
              <a:rPr lang="en-US" dirty="0" err="1" smtClean="0"/>
              <a:t>Lizzy</a:t>
            </a:r>
            <a:r>
              <a:rPr lang="en-US" dirty="0" smtClean="0"/>
              <a:t>,” and prosperity characterized the “Jazz Age.”  Literary figures such as F. Scott Fitzgerald, Ernest Hemingway, and the Harlem Renaissance-inspired Langston Hughes all found their uniquely American voices during this period as well.</a:t>
            </a:r>
            <a:endParaRPr lang="en-US" dirty="0"/>
          </a:p>
        </p:txBody>
      </p:sp>
    </p:spTree>
    <p:extLst>
      <p:ext uri="{BB962C8B-B14F-4D97-AF65-F5344CB8AC3E}">
        <p14:creationId xmlns:p14="http://schemas.microsoft.com/office/powerpoint/2010/main" val="222934099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Ten: …to Bust!  The Depression</a:t>
            </a:r>
            <a:endParaRPr lang="en-US" dirty="0">
              <a:solidFill>
                <a:srgbClr val="FFC000"/>
              </a:solidFill>
            </a:endParaRPr>
          </a:p>
        </p:txBody>
      </p:sp>
      <p:pic>
        <p:nvPicPr>
          <p:cNvPr id="8" name="Content Placeholder 7"/>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19600" y="1502641"/>
            <a:ext cx="4091102" cy="3691083"/>
          </a:xfrm>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447800"/>
            <a:ext cx="2975522" cy="3800766"/>
          </a:xfrm>
          <a:prstGeom prst="rect">
            <a:avLst/>
          </a:prstGeom>
        </p:spPr>
      </p:pic>
      <p:sp>
        <p:nvSpPr>
          <p:cNvPr id="3" name="Rounded Rectangle 2"/>
          <p:cNvSpPr/>
          <p:nvPr/>
        </p:nvSpPr>
        <p:spPr>
          <a:xfrm>
            <a:off x="1295400" y="5562600"/>
            <a:ext cx="7620000" cy="9906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Great Depression and FDR’s efforts to end the economic catastrophe continue to shape political discourse in the United States.</a:t>
            </a:r>
            <a:endParaRPr lang="en-US" dirty="0"/>
          </a:p>
        </p:txBody>
      </p:sp>
    </p:spTree>
    <p:extLst>
      <p:ext uri="{BB962C8B-B14F-4D97-AF65-F5344CB8AC3E}">
        <p14:creationId xmlns:p14="http://schemas.microsoft.com/office/powerpoint/2010/main" val="247362812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Mr.  Adam Patrick Henry</a:t>
            </a:r>
            <a:endParaRPr lang="en-US" dirty="0">
              <a:solidFill>
                <a:srgbClr val="FFC000"/>
              </a:solidFill>
            </a:endParaRPr>
          </a:p>
        </p:txBody>
      </p:sp>
      <p:sp>
        <p:nvSpPr>
          <p:cNvPr id="3" name="Content Placeholder 2"/>
          <p:cNvSpPr>
            <a:spLocks noGrp="1"/>
          </p:cNvSpPr>
          <p:nvPr>
            <p:ph idx="1"/>
          </p:nvPr>
        </p:nvSpPr>
        <p:spPr/>
        <p:txBody>
          <a:bodyPr>
            <a:normAutofit fontScale="77500" lnSpcReduction="20000"/>
          </a:bodyPr>
          <a:lstStyle/>
          <a:p>
            <a:pPr marL="82296" indent="0">
              <a:buNone/>
            </a:pPr>
            <a:r>
              <a:rPr lang="en-US" dirty="0" smtClean="0"/>
              <a:t>First Colonial High School, Class of 1992</a:t>
            </a:r>
          </a:p>
          <a:p>
            <a:pPr marL="82296" indent="0">
              <a:buNone/>
            </a:pPr>
            <a:endParaRPr lang="en-US" dirty="0" smtClean="0"/>
          </a:p>
          <a:p>
            <a:pPr marL="82296" indent="0">
              <a:buNone/>
            </a:pPr>
            <a:r>
              <a:rPr lang="en-US" dirty="0" smtClean="0"/>
              <a:t>Graduate of Virginia Tech, Class of 1996</a:t>
            </a:r>
          </a:p>
          <a:p>
            <a:pPr marL="82296" indent="0">
              <a:buNone/>
            </a:pPr>
            <a:r>
              <a:rPr lang="en-US" dirty="0" smtClean="0"/>
              <a:t>B.A. in History and Education</a:t>
            </a:r>
          </a:p>
          <a:p>
            <a:pPr marL="82296" indent="0">
              <a:buNone/>
            </a:pPr>
            <a:r>
              <a:rPr lang="en-US" dirty="0" smtClean="0"/>
              <a:t> </a:t>
            </a:r>
          </a:p>
          <a:p>
            <a:pPr marL="82296" indent="0">
              <a:buNone/>
            </a:pPr>
            <a:r>
              <a:rPr lang="en-US" dirty="0" smtClean="0"/>
              <a:t>Master’s Degree in History from Old Dominion University, 2007</a:t>
            </a:r>
          </a:p>
          <a:p>
            <a:pPr marL="82296" indent="0">
              <a:buNone/>
            </a:pPr>
            <a:endParaRPr lang="en-US" dirty="0"/>
          </a:p>
          <a:p>
            <a:pPr marL="82296" indent="0">
              <a:buNone/>
            </a:pPr>
            <a:r>
              <a:rPr lang="en-US" dirty="0" smtClean="0"/>
              <a:t>19</a:t>
            </a:r>
            <a:r>
              <a:rPr lang="en-US" baseline="30000" dirty="0" smtClean="0"/>
              <a:t>th</a:t>
            </a:r>
            <a:r>
              <a:rPr lang="en-US" dirty="0" smtClean="0"/>
              <a:t>  year with the Virginia Beach City Public Schools</a:t>
            </a:r>
          </a:p>
          <a:p>
            <a:pPr marL="82296" indent="0">
              <a:buNone/>
            </a:pPr>
            <a:endParaRPr lang="en-US" dirty="0"/>
          </a:p>
          <a:p>
            <a:pPr marL="82296" indent="0">
              <a:buNone/>
            </a:pPr>
            <a:r>
              <a:rPr lang="en-US" dirty="0" smtClean="0"/>
              <a:t>Professor of History with Tidewater Community College – Portsmouth and Virginia Beach Campus</a:t>
            </a:r>
            <a:endParaRPr lang="en-US" dirty="0"/>
          </a:p>
          <a:p>
            <a:pPr marL="82296" indent="0">
              <a:buNone/>
            </a:pP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7600" y="3234232"/>
            <a:ext cx="1419225" cy="120918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5951" y="2125110"/>
            <a:ext cx="1114425" cy="108446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8988" y="990600"/>
            <a:ext cx="1747837" cy="1134510"/>
          </a:xfrm>
          <a:prstGeom prst="rect">
            <a:avLst/>
          </a:prstGeom>
        </p:spPr>
      </p:pic>
    </p:spTree>
    <p:extLst>
      <p:ext uri="{BB962C8B-B14F-4D97-AF65-F5344CB8AC3E}">
        <p14:creationId xmlns:p14="http://schemas.microsoft.com/office/powerpoint/2010/main" val="275457053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304800"/>
            <a:ext cx="7498080" cy="1143000"/>
          </a:xfrm>
        </p:spPr>
        <p:txBody>
          <a:bodyPr/>
          <a:lstStyle/>
          <a:p>
            <a:r>
              <a:rPr lang="en-US" dirty="0" smtClean="0">
                <a:solidFill>
                  <a:srgbClr val="FFC000"/>
                </a:solidFill>
              </a:rPr>
              <a:t>Unit Eleven: World War II</a:t>
            </a:r>
            <a:endParaRPr lang="en-US" dirty="0">
              <a:solidFill>
                <a:srgbClr val="FFC000"/>
              </a:solidFill>
            </a:endParaRPr>
          </a:p>
        </p:txBody>
      </p:sp>
      <p:pic>
        <p:nvPicPr>
          <p:cNvPr id="15" name="Content Placeholder 1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0656720">
            <a:off x="843539" y="2332539"/>
            <a:ext cx="2381250" cy="4305300"/>
          </a:xfr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18489">
            <a:off x="5943169" y="2497589"/>
            <a:ext cx="3107531" cy="4114800"/>
          </a:xfrm>
          <a:prstGeom prst="rect">
            <a:avLst/>
          </a:prstGeom>
        </p:spPr>
      </p:pic>
      <p:pic>
        <p:nvPicPr>
          <p:cNvPr id="6" name="Content Placeholder 5"/>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3276600" y="1371600"/>
            <a:ext cx="2986417" cy="3868584"/>
          </a:xfrm>
        </p:spPr>
      </p:pic>
    </p:spTree>
    <p:extLst>
      <p:ext uri="{BB962C8B-B14F-4D97-AF65-F5344CB8AC3E}">
        <p14:creationId xmlns:p14="http://schemas.microsoft.com/office/powerpoint/2010/main" val="389510781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Victory in Europe and the Pacific</a:t>
            </a:r>
            <a:endParaRPr lang="en-US" dirty="0">
              <a:solidFill>
                <a:srgbClr val="FFC000"/>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12439" y="1524000"/>
            <a:ext cx="3502921" cy="4664075"/>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219198" y="1447800"/>
            <a:ext cx="3677152" cy="4694237"/>
          </a:xfrm>
        </p:spPr>
      </p:pic>
    </p:spTree>
    <p:extLst>
      <p:ext uri="{BB962C8B-B14F-4D97-AF65-F5344CB8AC3E}">
        <p14:creationId xmlns:p14="http://schemas.microsoft.com/office/powerpoint/2010/main" val="276668732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320"/>
            <a:ext cx="7943088" cy="1143000"/>
          </a:xfrm>
        </p:spPr>
        <p:txBody>
          <a:bodyPr>
            <a:normAutofit fontScale="90000"/>
          </a:bodyPr>
          <a:lstStyle/>
          <a:p>
            <a:r>
              <a:rPr lang="en-US" dirty="0" smtClean="0">
                <a:solidFill>
                  <a:srgbClr val="FFC000"/>
                </a:solidFill>
              </a:rPr>
              <a:t>Unit Twelve: Civil Rights and Social Change – the Fierce Urgency of Now.</a:t>
            </a:r>
            <a:endParaRPr lang="en-US" dirty="0">
              <a:solidFill>
                <a:srgbClr val="FFC000"/>
              </a:solidFill>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905000" y="1447800"/>
            <a:ext cx="2590800" cy="3849767"/>
          </a:xfrm>
        </p:spPr>
      </p:pic>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05400" y="1447800"/>
            <a:ext cx="3013800" cy="3866188"/>
          </a:xfrm>
        </p:spPr>
      </p:pic>
      <p:sp>
        <p:nvSpPr>
          <p:cNvPr id="3" name="Rounded Rectangle 2"/>
          <p:cNvSpPr/>
          <p:nvPr/>
        </p:nvSpPr>
        <p:spPr>
          <a:xfrm>
            <a:off x="1676400" y="5562600"/>
            <a:ext cx="6934200" cy="10668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700" dirty="0" smtClean="0"/>
              <a:t>The Civil Rights Movement, the woman’s movement, and the social protest generated on college camps across America during the 1960s (and throughout the Vietnam War Era) energized and revolutionized society during the late 20</a:t>
            </a:r>
            <a:r>
              <a:rPr lang="en-US" sz="1700" baseline="30000" dirty="0" smtClean="0"/>
              <a:t>th</a:t>
            </a:r>
            <a:r>
              <a:rPr lang="en-US" sz="1700" dirty="0" smtClean="0"/>
              <a:t> Century.   But they caused turmoil and conflict as well. </a:t>
            </a:r>
            <a:endParaRPr lang="en-US" sz="1700" dirty="0"/>
          </a:p>
        </p:txBody>
      </p:sp>
    </p:spTree>
    <p:extLst>
      <p:ext uri="{BB962C8B-B14F-4D97-AF65-F5344CB8AC3E}">
        <p14:creationId xmlns:p14="http://schemas.microsoft.com/office/powerpoint/2010/main" val="186504599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456" y="228600"/>
            <a:ext cx="7943088" cy="1143000"/>
          </a:xfrm>
        </p:spPr>
        <p:txBody>
          <a:bodyPr>
            <a:normAutofit/>
          </a:bodyPr>
          <a:lstStyle/>
          <a:p>
            <a:r>
              <a:rPr lang="en-US" sz="3200" dirty="0" smtClean="0">
                <a:solidFill>
                  <a:srgbClr val="FFC000"/>
                </a:solidFill>
              </a:rPr>
              <a:t>Unit Thirteen: The Cold War, Ideological Struggle, and the Transition in Pursuit of Peace</a:t>
            </a:r>
            <a:endParaRPr lang="en-US" sz="3200" dirty="0">
              <a:solidFill>
                <a:srgbClr val="FFC000"/>
              </a:solidFill>
            </a:endParaRPr>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09377" y="1676400"/>
            <a:ext cx="3438823" cy="3648239"/>
          </a:xfrm>
        </p:spPr>
      </p:pic>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10200" y="1673649"/>
            <a:ext cx="2971800" cy="3660780"/>
          </a:xfrm>
        </p:spPr>
      </p:pic>
      <p:sp>
        <p:nvSpPr>
          <p:cNvPr id="5" name="Rounded Rectangle 4"/>
          <p:cNvSpPr/>
          <p:nvPr/>
        </p:nvSpPr>
        <p:spPr>
          <a:xfrm>
            <a:off x="1143000" y="5486400"/>
            <a:ext cx="7620000" cy="1143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Cold War between the United States and the Soviet Union generated a nuclear arms race which brought the world to the brink of global war.  Anxiety and concern were constant.  But the war never came;  and the USSR collapse of old age in the early 1990s.</a:t>
            </a:r>
            <a:endParaRPr lang="en-US" dirty="0"/>
          </a:p>
        </p:txBody>
      </p:sp>
    </p:spTree>
    <p:extLst>
      <p:ext uri="{BB962C8B-B14F-4D97-AF65-F5344CB8AC3E}">
        <p14:creationId xmlns:p14="http://schemas.microsoft.com/office/powerpoint/2010/main" val="27343868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Fourteen: </a:t>
            </a:r>
            <a:br>
              <a:rPr lang="en-US" dirty="0" smtClean="0">
                <a:solidFill>
                  <a:srgbClr val="FFC000"/>
                </a:solidFill>
              </a:rPr>
            </a:br>
            <a:r>
              <a:rPr lang="en-US" dirty="0">
                <a:solidFill>
                  <a:srgbClr val="FFC000"/>
                </a:solidFill>
              </a:rPr>
              <a:t> </a:t>
            </a:r>
            <a:r>
              <a:rPr lang="en-US" dirty="0" smtClean="0">
                <a:solidFill>
                  <a:srgbClr val="FFC000"/>
                </a:solidFill>
              </a:rPr>
              <a:t> Globalization and Interdependence </a:t>
            </a:r>
            <a:endParaRPr lang="en-US" dirty="0">
              <a:solidFill>
                <a:srgbClr val="FFC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2362200"/>
            <a:ext cx="4350228" cy="3352800"/>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54000">
            <a:off x="5700285" y="1885829"/>
            <a:ext cx="3061855" cy="3962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1600199"/>
            <a:ext cx="2286000" cy="3048000"/>
          </a:xfrm>
          <a:prstGeom prst="rect">
            <a:avLst/>
          </a:prstGeom>
        </p:spPr>
      </p:pic>
      <p:sp>
        <p:nvSpPr>
          <p:cNvPr id="3" name="Rounded Rectangle 2"/>
          <p:cNvSpPr/>
          <p:nvPr/>
        </p:nvSpPr>
        <p:spPr>
          <a:xfrm>
            <a:off x="1371600" y="5867400"/>
            <a:ext cx="5181600" cy="762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Where are we, now?  How will our children reinvent America in the 21</a:t>
            </a:r>
            <a:r>
              <a:rPr lang="en-US" baseline="30000" dirty="0" smtClean="0"/>
              <a:t>st</a:t>
            </a:r>
            <a:r>
              <a:rPr lang="en-US" dirty="0" smtClean="0"/>
              <a:t> Century?</a:t>
            </a:r>
            <a:endParaRPr lang="en-US" dirty="0"/>
          </a:p>
        </p:txBody>
      </p:sp>
    </p:spTree>
    <p:extLst>
      <p:ext uri="{BB962C8B-B14F-4D97-AF65-F5344CB8AC3E}">
        <p14:creationId xmlns:p14="http://schemas.microsoft.com/office/powerpoint/2010/main" val="1617459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Mr. Henry’s Websites</a:t>
            </a:r>
            <a:endParaRPr lang="en-US" dirty="0">
              <a:solidFill>
                <a:srgbClr val="FFC000"/>
              </a:solidFill>
            </a:endParaRPr>
          </a:p>
        </p:txBody>
      </p:sp>
      <p:sp>
        <p:nvSpPr>
          <p:cNvPr id="3" name="Content Placeholder 2"/>
          <p:cNvSpPr>
            <a:spLocks noGrp="1"/>
          </p:cNvSpPr>
          <p:nvPr>
            <p:ph idx="1"/>
          </p:nvPr>
        </p:nvSpPr>
        <p:spPr/>
        <p:txBody>
          <a:bodyPr>
            <a:normAutofit fontScale="92500" lnSpcReduction="20000"/>
          </a:bodyPr>
          <a:lstStyle/>
          <a:p>
            <a:pPr marL="82296" indent="0">
              <a:buNone/>
            </a:pPr>
            <a:r>
              <a:rPr lang="en-US" sz="2600" u="sng" dirty="0" smtClean="0">
                <a:solidFill>
                  <a:srgbClr val="FFC000"/>
                </a:solidFill>
                <a:effectLst>
                  <a:outerShdw blurRad="38100" dist="38100" dir="2700000" algn="tl">
                    <a:srgbClr val="000000">
                      <a:alpha val="43137"/>
                    </a:srgbClr>
                  </a:outerShdw>
                </a:effectLst>
              </a:rPr>
              <a:t>www </a:t>
            </a:r>
            <a:r>
              <a:rPr lang="en-US" sz="2600" u="sng" dirty="0" err="1" smtClean="0">
                <a:solidFill>
                  <a:srgbClr val="FFC000"/>
                </a:solidFill>
                <a:effectLst>
                  <a:outerShdw blurRad="38100" dist="38100" dir="2700000" algn="tl">
                    <a:srgbClr val="000000">
                      <a:alpha val="43137"/>
                    </a:srgbClr>
                  </a:outerShdw>
                </a:effectLst>
              </a:rPr>
              <a:t>fchs-henry.wikispaces</a:t>
            </a:r>
            <a:r>
              <a:rPr lang="en-US" sz="2600" u="sng" dirty="0" smtClean="0">
                <a:solidFill>
                  <a:srgbClr val="FFC000"/>
                </a:solidFill>
                <a:effectLst>
                  <a:outerShdw blurRad="38100" dist="38100" dir="2700000" algn="tl">
                    <a:srgbClr val="000000">
                      <a:alpha val="43137"/>
                    </a:srgbClr>
                  </a:outerShdw>
                </a:effectLst>
              </a:rPr>
              <a:t> com </a:t>
            </a:r>
            <a:r>
              <a:rPr lang="en-US" sz="2600" dirty="0" smtClean="0">
                <a:solidFill>
                  <a:srgbClr val="FFC000"/>
                </a:solidFill>
              </a:rPr>
              <a:t>and </a:t>
            </a:r>
            <a:r>
              <a:rPr lang="en-US" sz="2600" u="sng" dirty="0" smtClean="0">
                <a:solidFill>
                  <a:srgbClr val="FFC000"/>
                </a:solidFill>
                <a:effectLst>
                  <a:outerShdw blurRad="38100" dist="38100" dir="2700000" algn="tl">
                    <a:srgbClr val="000000">
                      <a:alpha val="43137"/>
                    </a:srgbClr>
                  </a:outerShdw>
                </a:effectLst>
              </a:rPr>
              <a:t>Google Classroom</a:t>
            </a:r>
            <a:r>
              <a:rPr lang="en-US" sz="2600" dirty="0" smtClean="0">
                <a:solidFill>
                  <a:srgbClr val="FFC000"/>
                </a:solidFill>
              </a:rPr>
              <a:t>. </a:t>
            </a:r>
          </a:p>
          <a:p>
            <a:pPr marL="82296" indent="0">
              <a:buNone/>
            </a:pPr>
            <a:endParaRPr lang="en-US" dirty="0">
              <a:solidFill>
                <a:schemeClr val="accent5">
                  <a:lumMod val="50000"/>
                </a:schemeClr>
              </a:solidFill>
            </a:endParaRPr>
          </a:p>
          <a:p>
            <a:pPr marL="82296" indent="0">
              <a:buNone/>
            </a:pPr>
            <a:endParaRPr lang="en-US" dirty="0" smtClean="0">
              <a:solidFill>
                <a:schemeClr val="accent5">
                  <a:lumMod val="50000"/>
                </a:schemeClr>
              </a:solidFill>
            </a:endParaRPr>
          </a:p>
          <a:p>
            <a:pPr marL="82296" indent="0">
              <a:buNone/>
            </a:pPr>
            <a:endParaRPr lang="en-US" dirty="0">
              <a:solidFill>
                <a:schemeClr val="accent5">
                  <a:lumMod val="50000"/>
                </a:schemeClr>
              </a:solidFill>
            </a:endParaRPr>
          </a:p>
          <a:p>
            <a:pPr marL="82296" indent="0">
              <a:buNone/>
            </a:pPr>
            <a:endParaRPr lang="en-US" dirty="0" smtClean="0">
              <a:solidFill>
                <a:schemeClr val="accent5">
                  <a:lumMod val="50000"/>
                </a:schemeClr>
              </a:solidFill>
            </a:endParaRPr>
          </a:p>
          <a:p>
            <a:pPr marL="82296" indent="0">
              <a:buNone/>
            </a:pPr>
            <a:endParaRPr lang="en-US" sz="2400" dirty="0" smtClean="0">
              <a:solidFill>
                <a:schemeClr val="accent5">
                  <a:lumMod val="50000"/>
                </a:schemeClr>
              </a:solidFill>
            </a:endParaRPr>
          </a:p>
          <a:p>
            <a:pPr marL="82296" indent="0">
              <a:buNone/>
            </a:pPr>
            <a:r>
              <a:rPr lang="en-US" sz="2400" dirty="0" smtClean="0">
                <a:solidFill>
                  <a:schemeClr val="accent5">
                    <a:lumMod val="50000"/>
                  </a:schemeClr>
                </a:solidFill>
              </a:rPr>
              <a:t>During the course of the school year, you can expect to find classwork activities, homework, make-up assignments, review guides, and materials to review in preparation for the Virginia SOL Test. </a:t>
            </a:r>
            <a:r>
              <a:rPr lang="en-US" sz="2400" dirty="0" smtClean="0"/>
              <a:t>  </a:t>
            </a:r>
          </a:p>
          <a:p>
            <a:pPr marL="82296" indent="0">
              <a:buNone/>
            </a:pPr>
            <a:endParaRPr lang="en-US" sz="2400" dirty="0"/>
          </a:p>
          <a:p>
            <a:pPr marL="82296" indent="0">
              <a:buNone/>
            </a:pPr>
            <a:r>
              <a:rPr lang="en-US" sz="2400" dirty="0" smtClean="0">
                <a:solidFill>
                  <a:schemeClr val="accent5">
                    <a:lumMod val="50000"/>
                  </a:schemeClr>
                </a:solidFill>
              </a:rPr>
              <a:t>adhenry@vbschools.com </a:t>
            </a:r>
          </a:p>
          <a:p>
            <a:pPr marL="82296" indent="0">
              <a:buNone/>
            </a:pPr>
            <a:r>
              <a:rPr lang="en-US" sz="2400" dirty="0" smtClean="0">
                <a:solidFill>
                  <a:schemeClr val="accent5">
                    <a:lumMod val="50000"/>
                  </a:schemeClr>
                </a:solidFill>
              </a:rPr>
              <a:t>(757) 630-0468</a:t>
            </a:r>
          </a:p>
          <a:p>
            <a:pPr marL="82296" indent="0">
              <a:buNone/>
            </a:pPr>
            <a:endParaRPr lang="en-US" dirty="0" smtClean="0"/>
          </a:p>
          <a:p>
            <a:pPr marL="82296"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1981200"/>
            <a:ext cx="1828800" cy="1900052"/>
          </a:xfrm>
          <a:prstGeom prst="rect">
            <a:avLst/>
          </a:prstGeom>
        </p:spPr>
      </p:pic>
    </p:spTree>
    <p:extLst>
      <p:ext uri="{BB962C8B-B14F-4D97-AF65-F5344CB8AC3E}">
        <p14:creationId xmlns:p14="http://schemas.microsoft.com/office/powerpoint/2010/main" val="320257874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solidFill>
                  <a:srgbClr val="FFC000"/>
                </a:solidFill>
              </a:rPr>
              <a:t>Mr. Henry’s Contact Information</a:t>
            </a:r>
            <a:endParaRPr lang="en-US" dirty="0">
              <a:solidFill>
                <a:srgbClr val="FFC000"/>
              </a:solidFill>
            </a:endParaRPr>
          </a:p>
        </p:txBody>
      </p:sp>
      <p:sp>
        <p:nvSpPr>
          <p:cNvPr id="5" name="Content Placeholder 4"/>
          <p:cNvSpPr>
            <a:spLocks noGrp="1"/>
          </p:cNvSpPr>
          <p:nvPr>
            <p:ph sz="half" idx="1"/>
          </p:nvPr>
        </p:nvSpPr>
        <p:spPr>
          <a:xfrm>
            <a:off x="1219200" y="1524000"/>
            <a:ext cx="3874008" cy="4663440"/>
          </a:xfrm>
        </p:spPr>
        <p:txBody>
          <a:bodyPr>
            <a:normAutofit fontScale="85000" lnSpcReduction="20000"/>
          </a:bodyPr>
          <a:lstStyle/>
          <a:p>
            <a:pPr marL="82296" indent="0">
              <a:buNone/>
            </a:pPr>
            <a:r>
              <a:rPr lang="en-US" u="sng" dirty="0" smtClean="0"/>
              <a:t>Home Phone</a:t>
            </a:r>
            <a:r>
              <a:rPr lang="en-US" dirty="0" smtClean="0"/>
              <a:t>: </a:t>
            </a:r>
          </a:p>
          <a:p>
            <a:pPr marL="82296" indent="0">
              <a:buNone/>
            </a:pPr>
            <a:r>
              <a:rPr lang="en-US" dirty="0" smtClean="0"/>
              <a:t>(757) 630-0468</a:t>
            </a:r>
          </a:p>
          <a:p>
            <a:pPr marL="82296" indent="0">
              <a:buNone/>
            </a:pPr>
            <a:endParaRPr lang="en-US" dirty="0" smtClean="0"/>
          </a:p>
          <a:p>
            <a:pPr marL="82296" indent="0">
              <a:buNone/>
            </a:pPr>
            <a:r>
              <a:rPr lang="en-US" u="sng" dirty="0" smtClean="0"/>
              <a:t>School Phone</a:t>
            </a:r>
            <a:r>
              <a:rPr lang="en-US" dirty="0" smtClean="0"/>
              <a:t>: </a:t>
            </a:r>
          </a:p>
          <a:p>
            <a:pPr marL="82296" indent="0">
              <a:buNone/>
            </a:pPr>
            <a:r>
              <a:rPr lang="en-US" dirty="0" smtClean="0"/>
              <a:t>(757) 648-5300, </a:t>
            </a:r>
          </a:p>
          <a:p>
            <a:pPr marL="82296" indent="0">
              <a:buNone/>
            </a:pPr>
            <a:r>
              <a:rPr lang="en-US" dirty="0"/>
              <a:t>	</a:t>
            </a:r>
            <a:r>
              <a:rPr lang="en-US" dirty="0" smtClean="0"/>
              <a:t>extension 77459</a:t>
            </a:r>
          </a:p>
          <a:p>
            <a:pPr marL="82296" indent="0">
              <a:buNone/>
            </a:pPr>
            <a:endParaRPr lang="en-US" dirty="0" smtClean="0"/>
          </a:p>
          <a:p>
            <a:pPr marL="82296" indent="0">
              <a:buNone/>
            </a:pPr>
            <a:r>
              <a:rPr lang="en-US" u="sng" dirty="0" smtClean="0"/>
              <a:t>E-mail: </a:t>
            </a:r>
          </a:p>
          <a:p>
            <a:pPr marL="82296" indent="0">
              <a:buNone/>
            </a:pPr>
            <a:r>
              <a:rPr lang="en-US" dirty="0" smtClean="0">
                <a:solidFill>
                  <a:schemeClr val="accent3">
                    <a:lumMod val="50000"/>
                  </a:schemeClr>
                </a:solidFill>
              </a:rPr>
              <a:t>adhenry@vbschools.com </a:t>
            </a:r>
          </a:p>
          <a:p>
            <a:pPr marL="82296" indent="0">
              <a:buNone/>
            </a:pPr>
            <a:r>
              <a:rPr lang="en-US" dirty="0" smtClean="0"/>
              <a:t>(This is the preferred method of contact!  I’ll check my e-mail daily – and frequently.)</a:t>
            </a:r>
            <a:endParaRPr lang="en-US" dirty="0"/>
          </a:p>
        </p:txBody>
      </p:sp>
      <p:sp>
        <p:nvSpPr>
          <p:cNvPr id="6" name="Content Placeholder 5"/>
          <p:cNvSpPr>
            <a:spLocks noGrp="1"/>
          </p:cNvSpPr>
          <p:nvPr>
            <p:ph sz="half" idx="2"/>
          </p:nvPr>
        </p:nvSpPr>
        <p:spPr>
          <a:xfrm>
            <a:off x="5276088" y="3581400"/>
            <a:ext cx="3657600" cy="2606040"/>
          </a:xfrm>
        </p:spPr>
        <p:txBody>
          <a:bodyPr>
            <a:normAutofit fontScale="85000" lnSpcReduction="20000"/>
          </a:bodyPr>
          <a:lstStyle/>
          <a:p>
            <a:pPr marL="82296" indent="0">
              <a:buNone/>
            </a:pPr>
            <a:r>
              <a:rPr lang="en-US" dirty="0" smtClean="0"/>
              <a:t>If you leave a message for me through the school, I will try to check it.  (READ: I will never, ever check that message!  You may as well leave a voice mail for the Easter Bunny.)</a:t>
            </a:r>
            <a:endParaRPr lang="en-US" dirty="0"/>
          </a:p>
        </p:txBody>
      </p:sp>
      <p:pic>
        <p:nvPicPr>
          <p:cNvPr id="7" name="Picture 6"/>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5562600" y="1143000"/>
            <a:ext cx="2590800" cy="2438400"/>
          </a:xfrm>
          <a:prstGeom prst="rect">
            <a:avLst/>
          </a:prstGeom>
        </p:spPr>
      </p:pic>
    </p:spTree>
    <p:extLst>
      <p:ext uri="{BB962C8B-B14F-4D97-AF65-F5344CB8AC3E}">
        <p14:creationId xmlns:p14="http://schemas.microsoft.com/office/powerpoint/2010/main" val="2020070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US and Virginia History, Grade 11</a:t>
            </a:r>
            <a:endParaRPr lang="en-US" dirty="0">
              <a:solidFill>
                <a:srgbClr val="FFC000"/>
              </a:solidFill>
            </a:endParaRP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frames which follow provide a very general overview of the curriculum for the US-Virginia History class. The units are arranged both chronologically and thematically.  Every aspect of American History and the basic skills required in the practice of history – reading critically, formulating arguments with evidence, articulating viewpoints, and debating conclusion will be addressed during this course.  Necessarily, the pace will be rapid!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4462272"/>
          </a:xfrm>
        </p:spPr>
      </p:pic>
    </p:spTree>
    <p:extLst>
      <p:ext uri="{BB962C8B-B14F-4D97-AF65-F5344CB8AC3E}">
        <p14:creationId xmlns:p14="http://schemas.microsoft.com/office/powerpoint/2010/main" val="3854203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One: Colonization: “Our License to Make Habitation…” </a:t>
            </a:r>
            <a:endParaRPr lang="en-US" dirty="0">
              <a:solidFill>
                <a:srgbClr val="FFC000"/>
              </a:solidFill>
            </a:endParaRPr>
          </a:p>
        </p:txBody>
      </p:sp>
      <p:sp>
        <p:nvSpPr>
          <p:cNvPr id="3" name="Content Placeholder 2"/>
          <p:cNvSpPr>
            <a:spLocks noGrp="1"/>
          </p:cNvSpPr>
          <p:nvPr>
            <p:ph sz="half" idx="1"/>
          </p:nvPr>
        </p:nvSpPr>
        <p:spPr>
          <a:xfrm>
            <a:off x="1219200" y="1524000"/>
            <a:ext cx="3874008" cy="4724400"/>
          </a:xfrm>
        </p:spPr>
        <p:txBody>
          <a:bodyPr>
            <a:normAutofit fontScale="70000" lnSpcReduction="20000"/>
          </a:bodyPr>
          <a:lstStyle/>
          <a:p>
            <a:pPr marL="82296" indent="0">
              <a:buNone/>
            </a:pPr>
            <a:r>
              <a:rPr lang="en-US" dirty="0" smtClean="0"/>
              <a:t>The colonization of the Americas is discussed in detail in this unit, with increasingly specific consideration of the role of the English in settling areas east of the Appalachian Mountains.  Rivalries between foreign nations and the staggering implications of “First Contact” on indigenous American peoples will also be addressed in this unit.  By the end of this unit, students should be able to consider the implications of “First Contact” from a variety of perspectives, and thoroughly understand the motivations of English settlers to come to the “New World.”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524000"/>
            <a:ext cx="3042727" cy="4664075"/>
          </a:xfrm>
        </p:spPr>
      </p:pic>
    </p:spTree>
    <p:extLst>
      <p:ext uri="{BB962C8B-B14F-4D97-AF65-F5344CB8AC3E}">
        <p14:creationId xmlns:p14="http://schemas.microsoft.com/office/powerpoint/2010/main" val="4191020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Two: Revolution and the War For Independence </a:t>
            </a:r>
            <a:endParaRPr lang="en-US" dirty="0">
              <a:solidFill>
                <a:srgbClr val="FFC000"/>
              </a:solidFill>
            </a:endParaRPr>
          </a:p>
        </p:txBody>
      </p:sp>
      <p:sp>
        <p:nvSpPr>
          <p:cNvPr id="3" name="Content Placeholder 2"/>
          <p:cNvSpPr>
            <a:spLocks noGrp="1"/>
          </p:cNvSpPr>
          <p:nvPr>
            <p:ph sz="half" idx="1"/>
          </p:nvPr>
        </p:nvSpPr>
        <p:spPr>
          <a:xfrm>
            <a:off x="990600" y="1524000"/>
            <a:ext cx="3962400" cy="5105400"/>
          </a:xfrm>
        </p:spPr>
        <p:txBody>
          <a:bodyPr>
            <a:normAutofit fontScale="70000" lnSpcReduction="20000"/>
          </a:bodyPr>
          <a:lstStyle/>
          <a:p>
            <a:pPr marL="82296" indent="0">
              <a:buNone/>
            </a:pPr>
            <a:r>
              <a:rPr lang="en-US" dirty="0" smtClean="0"/>
              <a:t>John Adams reflected after the War for Independence that the revolution was complete in the hearts and the minds of the people before the fighting ever started.  In this unit we will discuss the causes of the War for Independence, the conduct of the war, and the consequences of the war for Americans. Why was an independent United States worth fighting and dying for?  Understanding the conflict from the perspective of all of its participants – Patriots, Loyalists, the enslaved, British soldiers, Native Americans, French, Spanish, Dutch, and Polish partisans – gives us a much more complex understanding of the event.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571745" cy="4664075"/>
          </a:xfrm>
        </p:spPr>
      </p:pic>
    </p:spTree>
    <p:extLst>
      <p:ext uri="{BB962C8B-B14F-4D97-AF65-F5344CB8AC3E}">
        <p14:creationId xmlns:p14="http://schemas.microsoft.com/office/powerpoint/2010/main" val="1052656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Three: The Critical Period and the Constitution</a:t>
            </a:r>
            <a:endParaRPr lang="en-US" dirty="0">
              <a:solidFill>
                <a:srgbClr val="FFC000"/>
              </a:solidFill>
            </a:endParaRPr>
          </a:p>
        </p:txBody>
      </p:sp>
      <p:sp>
        <p:nvSpPr>
          <p:cNvPr id="3" name="Content Placeholder 2"/>
          <p:cNvSpPr>
            <a:spLocks noGrp="1"/>
          </p:cNvSpPr>
          <p:nvPr>
            <p:ph sz="half" idx="1"/>
          </p:nvPr>
        </p:nvSpPr>
        <p:spPr>
          <a:xfrm>
            <a:off x="1066800" y="1447800"/>
            <a:ext cx="4026408" cy="5181600"/>
          </a:xfrm>
        </p:spPr>
        <p:txBody>
          <a:bodyPr>
            <a:normAutofit fontScale="70000" lnSpcReduction="20000"/>
          </a:bodyPr>
          <a:lstStyle/>
          <a:p>
            <a:pPr marL="82296" indent="0">
              <a:buNone/>
            </a:pPr>
            <a:r>
              <a:rPr lang="en-US" dirty="0" smtClean="0"/>
              <a:t>The transition in American government which took place from the time Independence was secured until the ratification of the Constitution is often called “The Critical Period.”  The inability of the national government to lead the various states was viewed as a major weakness of the nation in the minds of many American leaders.  Whether or not the Articles of Confederation was up to the task of governance is an open question among historians; but the Founding Fathers deemed it inadequate, and replaced it.  In this unit, we explore the reasons why and the government which they drafted – over 225 years ago now – which is still the supreme law of the land.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502523" cy="4664075"/>
          </a:xfrm>
        </p:spPr>
      </p:pic>
    </p:spTree>
    <p:extLst>
      <p:ext uri="{BB962C8B-B14F-4D97-AF65-F5344CB8AC3E}">
        <p14:creationId xmlns:p14="http://schemas.microsoft.com/office/powerpoint/2010/main" val="2478086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000"/>
                </a:solidFill>
              </a:rPr>
              <a:t>Unit Four: The Early Republic and the Expansion of Democracy</a:t>
            </a:r>
            <a:endParaRPr lang="en-US" dirty="0">
              <a:solidFill>
                <a:srgbClr val="FFC000"/>
              </a:solidFill>
            </a:endParaRP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Unit Four is devoted to the establishment of the nation’s government and the evolution of the first and second political systems.  The precedents set by Washington, the assertion of power by the Supreme Court, and the development of rival political parties – first the Federalists V. </a:t>
            </a:r>
            <a:r>
              <a:rPr lang="en-US" dirty="0"/>
              <a:t> </a:t>
            </a:r>
            <a:r>
              <a:rPr lang="en-US" dirty="0" smtClean="0"/>
              <a:t>Republicans (think Hamilton V. Jefferson here), and later the Whigs V. Democrats (Henry Clay V. Andrew Jackson, to generalize), is discussed in this unit.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089949" cy="4664075"/>
          </a:xfrm>
        </p:spPr>
      </p:pic>
    </p:spTree>
    <p:extLst>
      <p:ext uri="{BB962C8B-B14F-4D97-AF65-F5344CB8AC3E}">
        <p14:creationId xmlns:p14="http://schemas.microsoft.com/office/powerpoint/2010/main" val="3257352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Unit Five: The Antebellum Period</a:t>
            </a:r>
            <a:endParaRPr lang="en-US" dirty="0">
              <a:solidFill>
                <a:srgbClr val="FFC000"/>
              </a:solidFill>
            </a:endParaRPr>
          </a:p>
        </p:txBody>
      </p:sp>
      <p:sp>
        <p:nvSpPr>
          <p:cNvPr id="3" name="Content Placeholder 2"/>
          <p:cNvSpPr>
            <a:spLocks noGrp="1"/>
          </p:cNvSpPr>
          <p:nvPr>
            <p:ph sz="half" idx="1"/>
          </p:nvPr>
        </p:nvSpPr>
        <p:spPr>
          <a:xfrm>
            <a:off x="1066800" y="1295400"/>
            <a:ext cx="2895600" cy="5334000"/>
          </a:xfrm>
        </p:spPr>
        <p:txBody>
          <a:bodyPr>
            <a:normAutofit fontScale="77500" lnSpcReduction="20000"/>
          </a:bodyPr>
          <a:lstStyle/>
          <a:p>
            <a:pPr marL="82296" indent="0">
              <a:buNone/>
            </a:pPr>
            <a:r>
              <a:rPr lang="en-US" dirty="0" smtClean="0"/>
              <a:t>The impending crisis of Civil War was predicted by so many Americans that it is thought of today as virtually inevitable. But nothing in history is inevitable – people almost always have an influence on the outcome of events.  In Unit Five, we will discuss in great detail how the United States descended into the bloodiest war our nation has ever known, and why.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62400" y="1676400"/>
            <a:ext cx="4819650" cy="3209886"/>
          </a:xfrm>
        </p:spPr>
      </p:pic>
    </p:spTree>
    <p:extLst>
      <p:ext uri="{BB962C8B-B14F-4D97-AF65-F5344CB8AC3E}">
        <p14:creationId xmlns:p14="http://schemas.microsoft.com/office/powerpoint/2010/main" val="25803533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2276</TotalTime>
  <Words>1530</Words>
  <Application>Microsoft Office PowerPoint</Application>
  <PresentationFormat>On-screen Show (4:3)</PresentationFormat>
  <Paragraphs>77</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Calibri</vt:lpstr>
      <vt:lpstr>Gill Sans MT</vt:lpstr>
      <vt:lpstr>Verdana</vt:lpstr>
      <vt:lpstr>Wingdings 2</vt:lpstr>
      <vt:lpstr>Solstice</vt:lpstr>
      <vt:lpstr>Mr. Henry’s US VA History Class, Summer School 2017 - GRHS</vt:lpstr>
      <vt:lpstr>Mr.  Adam Patrick Henry</vt:lpstr>
      <vt:lpstr>Mr. Henry’s Contact Information</vt:lpstr>
      <vt:lpstr>US and Virginia History, Grade 11</vt:lpstr>
      <vt:lpstr>Unit One: Colonization: “Our License to Make Habitation…” </vt:lpstr>
      <vt:lpstr>Unit Two: Revolution and the War For Independence </vt:lpstr>
      <vt:lpstr>Unit Three: The Critical Period and the Constitution</vt:lpstr>
      <vt:lpstr>Unit Four: The Early Republic and the Expansion of Democracy</vt:lpstr>
      <vt:lpstr>Unit Five: The Antebellum Period</vt:lpstr>
      <vt:lpstr>Unit Six: The Civil War </vt:lpstr>
      <vt:lpstr>…and Reconstruction</vt:lpstr>
      <vt:lpstr>Unit Seven: Invention, Industry, Business, and Labor</vt:lpstr>
      <vt:lpstr>…and Settling the West</vt:lpstr>
      <vt:lpstr>Unit Eight: Immigration, Urbanization, and Progressive Reforms</vt:lpstr>
      <vt:lpstr>…Progressive reforms </vt:lpstr>
      <vt:lpstr>Unit Nine: The Spanish-American War, Latin American Policy, and WW I.  </vt:lpstr>
      <vt:lpstr>…and World War I</vt:lpstr>
      <vt:lpstr>Unit Ten: The 1920s and the 1930s -     America Goes from Boom …</vt:lpstr>
      <vt:lpstr>Unit Ten: …to Bust!  The Depression</vt:lpstr>
      <vt:lpstr>Unit Eleven: World War II</vt:lpstr>
      <vt:lpstr>Victory in Europe and the Pacific</vt:lpstr>
      <vt:lpstr>Unit Twelve: Civil Rights and Social Change – the Fierce Urgency of Now.</vt:lpstr>
      <vt:lpstr>Unit Thirteen: The Cold War, Ideological Struggle, and the Transition in Pursuit of Peace</vt:lpstr>
      <vt:lpstr>Unit Fourteen:    Globalization and Interdependence </vt:lpstr>
      <vt:lpstr>Mr. Henry’s Websites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 Henry’s Social Studies 7 Class, 2011 - 2012</dc:title>
  <dc:creator>Adam Henry</dc:creator>
  <cp:lastModifiedBy>Adam Henry</cp:lastModifiedBy>
  <cp:revision>50</cp:revision>
  <cp:lastPrinted>2011-08-31T16:59:11Z</cp:lastPrinted>
  <dcterms:created xsi:type="dcterms:W3CDTF">2011-08-30T20:21:50Z</dcterms:created>
  <dcterms:modified xsi:type="dcterms:W3CDTF">2017-06-27T10:56:37Z</dcterms:modified>
</cp:coreProperties>
</file>